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84" r:id="rId14"/>
    <p:sldId id="279" r:id="rId15"/>
    <p:sldId id="285" r:id="rId16"/>
    <p:sldId id="286" r:id="rId17"/>
    <p:sldId id="287" r:id="rId18"/>
    <p:sldId id="314" r:id="rId19"/>
    <p:sldId id="288" r:id="rId20"/>
    <p:sldId id="313" r:id="rId21"/>
    <p:sldId id="289" r:id="rId22"/>
    <p:sldId id="290" r:id="rId23"/>
    <p:sldId id="291" r:id="rId24"/>
    <p:sldId id="310" r:id="rId25"/>
    <p:sldId id="311" r:id="rId26"/>
    <p:sldId id="312" r:id="rId27"/>
    <p:sldId id="292" r:id="rId28"/>
    <p:sldId id="294" r:id="rId29"/>
    <p:sldId id="293" r:id="rId30"/>
    <p:sldId id="31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FF"/>
    <a:srgbClr val="CC99FF"/>
    <a:srgbClr val="CCCCFF"/>
    <a:srgbClr val="CCECFF"/>
    <a:srgbClr val="385D8A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0300D6-DACD-4F6C-B552-A0F8474C3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928670"/>
            <a:ext cx="8472518" cy="321471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Гендерное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воспитание детей дошкольного возраста</a:t>
            </a:r>
            <a:endParaRPr lang="ru-RU" sz="31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71500" y="2000250"/>
            <a:ext cx="557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4040188" cy="431800"/>
          </a:xfrm>
        </p:spPr>
        <p:txBody>
          <a:bodyPr/>
          <a:lstStyle/>
          <a:p>
            <a:pPr algn="ctr"/>
            <a:r>
              <a:rPr lang="ru-RU" i="1" smtClean="0">
                <a:solidFill>
                  <a:srgbClr val="002060"/>
                </a:solidFill>
              </a:rPr>
              <a:t>Мальчики</a:t>
            </a: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81075"/>
            <a:ext cx="4040188" cy="5145088"/>
          </a:xfrm>
        </p:spPr>
        <p:txBody>
          <a:bodyPr/>
          <a:lstStyle/>
          <a:p>
            <a:pPr algn="just"/>
            <a:r>
              <a:rPr lang="ru-RU" smtClean="0"/>
              <a:t>У мальчиков в дыхании задействованы мышцы брюшного пресса;</a:t>
            </a:r>
          </a:p>
          <a:p>
            <a:pPr algn="just"/>
            <a:r>
              <a:rPr lang="ru-RU" smtClean="0"/>
              <a:t>Задумываясь, мальчики почесывают подбородок и шею;</a:t>
            </a:r>
          </a:p>
          <a:p>
            <a:pPr algn="just"/>
            <a:r>
              <a:rPr lang="ru-RU" smtClean="0"/>
              <a:t>Поправляя прическу, мальчики проводят рукой по волосам, приглаживая их;</a:t>
            </a:r>
          </a:p>
          <a:p>
            <a:pPr algn="just"/>
            <a:r>
              <a:rPr lang="ru-RU" smtClean="0"/>
              <a:t>Поднимаясь (спускаясь) с горы мальчики просто шире расставляют ноги.</a:t>
            </a:r>
          </a:p>
          <a:p>
            <a:endParaRPr lang="ru-RU" smtClean="0"/>
          </a:p>
        </p:txBody>
      </p:sp>
      <p:sp>
        <p:nvSpPr>
          <p:cNvPr id="17412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49275"/>
            <a:ext cx="4041775" cy="431800"/>
          </a:xfrm>
        </p:spPr>
        <p:txBody>
          <a:bodyPr/>
          <a:lstStyle/>
          <a:p>
            <a:pPr algn="ctr"/>
            <a:r>
              <a:rPr lang="ru-RU" i="1" smtClean="0">
                <a:solidFill>
                  <a:srgbClr val="002060"/>
                </a:solidFill>
              </a:rPr>
              <a:t>Девочки</a:t>
            </a:r>
          </a:p>
        </p:txBody>
      </p:sp>
      <p:sp>
        <p:nvSpPr>
          <p:cNvPr id="17413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81075"/>
            <a:ext cx="4041775" cy="5145088"/>
          </a:xfrm>
        </p:spPr>
        <p:txBody>
          <a:bodyPr/>
          <a:lstStyle/>
          <a:p>
            <a:pPr algn="just"/>
            <a:r>
              <a:rPr lang="ru-RU" smtClean="0"/>
              <a:t>Девочки дышат грудью;</a:t>
            </a:r>
          </a:p>
          <a:p>
            <a:pPr algn="just"/>
            <a:endParaRPr lang="ru-RU" smtClean="0"/>
          </a:p>
          <a:p>
            <a:pPr algn="just"/>
            <a:endParaRPr lang="ru-RU" smtClean="0"/>
          </a:p>
          <a:p>
            <a:pPr algn="just"/>
            <a:r>
              <a:rPr lang="ru-RU" smtClean="0"/>
              <a:t>Задумываясь, девочки наматывают прядь волос на палец;</a:t>
            </a:r>
          </a:p>
          <a:p>
            <a:pPr algn="just"/>
            <a:r>
              <a:rPr lang="ru-RU" smtClean="0"/>
              <a:t>Поправляя прическу, девочки взбивают волосы пальцами распушив их;</a:t>
            </a:r>
          </a:p>
          <a:p>
            <a:pPr algn="just"/>
            <a:r>
              <a:rPr lang="ru-RU" smtClean="0"/>
              <a:t>Девочки же стараются подниматься (спускаться) боком;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4040188" cy="431800"/>
          </a:xfrm>
        </p:spPr>
        <p:txBody>
          <a:bodyPr/>
          <a:lstStyle/>
          <a:p>
            <a:pPr algn="ctr"/>
            <a:r>
              <a:rPr lang="ru-RU" i="1" smtClean="0">
                <a:solidFill>
                  <a:srgbClr val="002060"/>
                </a:solidFill>
              </a:rPr>
              <a:t>Мальчики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81075"/>
            <a:ext cx="4040188" cy="5145088"/>
          </a:xfrm>
        </p:spPr>
        <p:txBody>
          <a:bodyPr/>
          <a:lstStyle/>
          <a:p>
            <a:pPr algn="just"/>
            <a:r>
              <a:rPr lang="ru-RU" smtClean="0"/>
              <a:t>Рассматривая свои пятки, мальчики поднимают ногу и смотрит на нее спереди;</a:t>
            </a:r>
          </a:p>
          <a:p>
            <a:pPr algn="just"/>
            <a:r>
              <a:rPr lang="ru-RU" smtClean="0"/>
              <a:t>Пояс на халате завязывают ниже пупка;</a:t>
            </a:r>
          </a:p>
          <a:p>
            <a:pPr algn="just"/>
            <a:endParaRPr lang="ru-RU" smtClean="0"/>
          </a:p>
          <a:p>
            <a:pPr algn="just"/>
            <a:r>
              <a:rPr lang="ru-RU" smtClean="0"/>
              <a:t>Уши затыкают ладонями;</a:t>
            </a:r>
          </a:p>
          <a:p>
            <a:pPr algn="just"/>
            <a:r>
              <a:rPr lang="ru-RU" smtClean="0"/>
              <a:t>Стараясь удобно устроиться в кресле, мальчики широко расставляют ноги, либо кладут стопу одной ноги на колено другой;</a:t>
            </a:r>
          </a:p>
        </p:txBody>
      </p:sp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813"/>
            <a:ext cx="4041775" cy="431800"/>
          </a:xfrm>
        </p:spPr>
        <p:txBody>
          <a:bodyPr/>
          <a:lstStyle/>
          <a:p>
            <a:pPr algn="ctr"/>
            <a:r>
              <a:rPr lang="ru-RU" i="1" smtClean="0">
                <a:solidFill>
                  <a:srgbClr val="002060"/>
                </a:solidFill>
              </a:rPr>
              <a:t>Девочки</a:t>
            </a:r>
          </a:p>
        </p:txBody>
      </p:sp>
      <p:sp>
        <p:nvSpPr>
          <p:cNvPr id="18437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81075"/>
            <a:ext cx="4041775" cy="5145088"/>
          </a:xfrm>
        </p:spPr>
        <p:txBody>
          <a:bodyPr/>
          <a:lstStyle/>
          <a:p>
            <a:pPr algn="just"/>
            <a:r>
              <a:rPr lang="ru-RU" smtClean="0"/>
              <a:t>Рассматривая свои пятки, девочки оборачиваются за спину;</a:t>
            </a:r>
          </a:p>
          <a:p>
            <a:pPr algn="just"/>
            <a:r>
              <a:rPr lang="ru-RU" smtClean="0"/>
              <a:t>Пояс на халате завязывают выше пупка, на талии;</a:t>
            </a:r>
          </a:p>
          <a:p>
            <a:pPr algn="just"/>
            <a:r>
              <a:rPr lang="ru-RU" smtClean="0"/>
              <a:t>Уши затыкают пальцами;</a:t>
            </a:r>
          </a:p>
          <a:p>
            <a:pPr algn="just"/>
            <a:r>
              <a:rPr lang="ru-RU" smtClean="0"/>
              <a:t>Стараясь удобно устроиться в кресле, девочки подворачивают под себя ногу;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4040188" cy="639762"/>
          </a:xfrm>
        </p:spPr>
        <p:txBody>
          <a:bodyPr/>
          <a:lstStyle/>
          <a:p>
            <a:pPr algn="ctr"/>
            <a:r>
              <a:rPr lang="ru-RU" i="1" smtClean="0">
                <a:solidFill>
                  <a:srgbClr val="002060"/>
                </a:solidFill>
              </a:rPr>
              <a:t>Мальчики</a:t>
            </a: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25538"/>
            <a:ext cx="4040188" cy="5000625"/>
          </a:xfrm>
        </p:spPr>
        <p:txBody>
          <a:bodyPr/>
          <a:lstStyle/>
          <a:p>
            <a:pPr algn="just"/>
            <a:r>
              <a:rPr lang="ru-RU" smtClean="0"/>
              <a:t>Рассказывая секрет, мальчики просто понижают голос и наклоняют голову;</a:t>
            </a:r>
          </a:p>
          <a:p>
            <a:pPr algn="just"/>
            <a:r>
              <a:rPr lang="ru-RU" smtClean="0"/>
              <a:t>Чистя зубы, мальчики широко расставляют ноги и опираются свободной рукой на край раковины.</a:t>
            </a:r>
          </a:p>
        </p:txBody>
      </p:sp>
      <p:sp>
        <p:nvSpPr>
          <p:cNvPr id="19460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404813"/>
            <a:ext cx="4041775" cy="639762"/>
          </a:xfrm>
        </p:spPr>
        <p:txBody>
          <a:bodyPr/>
          <a:lstStyle/>
          <a:p>
            <a:pPr algn="ctr"/>
            <a:r>
              <a:rPr lang="ru-RU" i="1" smtClean="0">
                <a:solidFill>
                  <a:srgbClr val="002060"/>
                </a:solidFill>
              </a:rPr>
              <a:t>Девочки</a:t>
            </a:r>
          </a:p>
        </p:txBody>
      </p:sp>
      <p:sp>
        <p:nvSpPr>
          <p:cNvPr id="1946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25538"/>
            <a:ext cx="4041775" cy="5000625"/>
          </a:xfrm>
        </p:spPr>
        <p:txBody>
          <a:bodyPr/>
          <a:lstStyle/>
          <a:p>
            <a:pPr algn="just"/>
            <a:r>
              <a:rPr lang="ru-RU" smtClean="0"/>
              <a:t>Девочки же, прикрывают свой рот и ухо подружки ладонью;</a:t>
            </a:r>
          </a:p>
          <a:p>
            <a:pPr algn="just"/>
            <a:endParaRPr lang="ru-RU" smtClean="0"/>
          </a:p>
          <a:p>
            <a:pPr algn="just"/>
            <a:r>
              <a:rPr lang="ru-RU" smtClean="0"/>
              <a:t>Чистя зубы, девочки упираются рукой в бок.</a:t>
            </a:r>
          </a:p>
        </p:txBody>
      </p:sp>
      <p:pic>
        <p:nvPicPr>
          <p:cNvPr id="19462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05263"/>
            <a:ext cx="17272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581525"/>
            <a:ext cx="16573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58246" cy="928670"/>
          </a:xfrm>
        </p:spPr>
        <p:txBody>
          <a:bodyPr>
            <a:noAutofit/>
          </a:bodyPr>
          <a:lstStyle/>
          <a:p>
            <a:pPr algn="ct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формы организации воспитательного процесса с учётом методов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гендерного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подхода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Этические беседы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Темами таких этических бесед, например, могут быть: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«Мальчики - будущие мужчины»; «Мальчики - будущие рыцари»; «Мальчики - будущие отцы»;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«Мальчики - защитники слабых»(девочек, женщин, стариков )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«Девочки - будущие женщины»; «Девочки - будущие хозяюшки»; «Девочки - будущие мамы»;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«Девочки - маленькие принцессы»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 процессе беседы используются следующие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методы: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Метод сравнения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суть которого заключается в сравнении поведения конкретного ребенка в реальной его жизненной ситуации с аналогичными ситуациями, в которые попадают герои литературных произведений (дети анализируют, какие действия, неверно совершенные, привели их к этой ситуации, какие действия они выбрали, чтобы разрешить ее и выйти из нее).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Метод проблемных ситуаций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- описание педагогом тех проблемных ситуаций, в которые ежедневно попадают мальчики и девочки.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Метод прогнозирования ситуаций: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предлагаются ситуации, в которых дети должны спрогнозировать свои действия, позволяющие им не «войти» в ситуацию и принять правильное решение.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Метод моделирования жизненно значимой ситуации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: каждая ситуация включает проблему и ряд действий, которые ребенок должен выбрать и руководствоваться ими, находясь в среде сверстников.</a:t>
            </a: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57256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совместное выполнение мальчиками и девочками трудовых поручений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Одним из эффективных методов в организации воспитательного процесса с учётом </a:t>
            </a:r>
            <a:r>
              <a:rPr lang="ru-RU" sz="7200" dirty="0" err="1" smtClean="0">
                <a:solidFill>
                  <a:schemeClr val="accent2">
                    <a:lumMod val="50000"/>
                  </a:schemeClr>
                </a:solidFill>
              </a:rPr>
              <a:t>гендерного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 подхода является совместное выполнение мальчиками и девочками трудовых поручений. Отличительной особенностью детского труда является его близость к игре. В этом случае очень важно, чтобы трудовая деятельность была под чутким руководством взрослого. Так же в трудовой деятельности детей для них очень важна оценка взрослого конечного результата. В педагогическом процессе существует несколько видов труда детей: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самообслуживание - это труд ребёнка, направленного на обслуживание самого себя;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хозяйственно-бытовой труд - это та деятельность детей, в которой они подражают взрослым;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труд в природе - это уход за растениями, выращивание овощей на грядках, и  т.д.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ручной и художественный труд - это изготовление поделок из природного материала различного вида (этот вид труда способствует развитию фантазии у детей, а так же творческих способностей).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        Главное условие выполнения трудовых заданий - распределение ручного и хозяйственно-бытового труда с учётом пола ребёнка. Желательно педагогическую работу осуществлять по отношению к разнополым парам, куда войдёт и мальчик и девочка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6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501122" cy="392909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Очень важно, чтобы дети научились распределять трудовые обязанности по принципу «</a:t>
            </a:r>
            <a:r>
              <a:rPr lang="ru-RU" sz="3300" dirty="0" err="1" smtClean="0">
                <a:solidFill>
                  <a:schemeClr val="accent2">
                    <a:lumMod val="50000"/>
                  </a:schemeClr>
                </a:solidFill>
              </a:rPr>
              <a:t>взаимодополнения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». При организации такого вида труда необходимо у мальчиков формировать первые навыки владения инструментами, а у девочек - умение украшать интерьер, совершенствовать навыки шитья, умение ухаживать за малышами и т.д. Большое значение в поддержании интереса детей к этой деятельности имеет поощрение педагога: « Как хорошо у вас получается, когда вы стараетесь всё делать аккуратно!», «Приятно, когда вы заботитесь друг о друге!» и т.д. При обучении детей обоего пола «мужским» и «женским» умениям необходимо создать в детском саду определённые условия - отдельный  уголок  с соответствующими орудиями труда для мальчиков и девочек. 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канирование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4500570"/>
            <a:ext cx="2742360" cy="197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канирование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4500570"/>
            <a:ext cx="2714644" cy="194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анирование0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4500570"/>
            <a:ext cx="2727890" cy="194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1143000"/>
          </a:xfrm>
        </p:spPr>
        <p:txBody>
          <a:bodyPr>
            <a:normAutofit/>
          </a:bodyPr>
          <a:lstStyle/>
          <a:p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Гендерное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воспитание дошкольников через Игровую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52530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 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Игра - ведущий вид деятельности дошкольников. В игре развиваются все стороны личности доступным ей образом, ребенок буквально впитывает в себя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гендерные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стереотипы как мышления, так и поведения.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Различие в поведении, играх, деятельности, интересах мальчиков и девочек наблюдаются уже с младенчества. Мальчики, как правило, проявляют меньше интереса к домашним делам, тогда как девочки склонны к попечительной работе - ухаживать, нянчить, проявлять заботу и т.д. Склонность к попечительской работе, которую можно рассматривать как проявление материнского инстинкта, находит выражение в выборе игрушек, характере игр.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Если девочки склонны к попечительству, то у мальчиков столь же отчетливо выражена склонность к конструктивной деятельной деятельности. Отсюда интерес мальчиков к инструментам, орудиям труда, различным механизмам и приспособлениям. Кроме того, мальчиков больше интересует устройство игрушек, чем их назначение. Отсюда вся та многочисленная разобранная и разломанная техника в «хозяйстве» мальчика. В конструктивных играх мальчики проявляют больше изобретательности. Они строят города, железные дороги, уделяя внимание, главным образом, самим конструкциям, тогда как в аналогичных условиях девочка строит не города, вокзалы, а зал, но зато с мебелью, предметами быта, различными украшениями.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Многие известные психологи и педагоги признают исключительное значение ролевой игры в воспитании ребенка и особенно ее воздействия на эмоциональную сферу, его чувства. Мальчик-«воин», сражаясь в игре с врагом, чувствует себя смелым, отважным героем. Девочка - «мама» испытывает нежность к своему «ребенку», кукле, тревогу за него, когда он болеет. Одна из функций ролевой игры в процессе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гендерного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развития ребенка связана с удовлетворением его желания «практиковать», пусть и в воображаемом плане, но он создает поведенческую модель, соответствующую его полу. А поскольку эти модели различны у мальчиков и девочек, то и игры их существенно отличаются, и особенно своими сюжетами. У мальчиков, как уже говорилось, эти игры героической тематики: «военные», в «спасателей», «пожарных», вертолетчиков» и т.п. У девочек большинство игр семейно-бытовой тематики: «Дочки-матери», «Больница», «Детский сад», «Парикмахерская». При руководстве военными играми, дошкольникам необходимо разъяснять их функции делать акцент на гуманных чувствах, на том, что они защищают свою Родину, оберегают тех, кто нуждается в их помощи, в том числе женщин и детей. При организации совместных игр мальчиков и девочек важно создать игровую ситуацию, требующую эмоциональное сотрудничество детей разного пола . </a:t>
            </a: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PICT0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5357826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T0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5357826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канирование0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5357826"/>
            <a:ext cx="1857388" cy="129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канирование00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6939809" y="5105992"/>
            <a:ext cx="1324597" cy="182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dirty="0" smtClean="0"/>
              <a:t>Хорошо использовать в образовательном процессе</a:t>
            </a:r>
          </a:p>
          <a:p>
            <a:pPr fontAlgn="t">
              <a:buNone/>
            </a:pPr>
            <a:r>
              <a:rPr lang="ru-RU" dirty="0" smtClean="0"/>
              <a:t>игровое моделирование и прогнозирование</a:t>
            </a:r>
          </a:p>
          <a:p>
            <a:pPr fontAlgn="t">
              <a:buNone/>
            </a:pPr>
            <a:r>
              <a:rPr lang="ru-RU" dirty="0" smtClean="0"/>
              <a:t>ситуаций</a:t>
            </a:r>
          </a:p>
          <a:p>
            <a:pPr fontAlgn="t">
              <a:buNone/>
            </a:pPr>
            <a:r>
              <a:rPr lang="ru-RU" b="1" dirty="0" smtClean="0"/>
              <a:t>Прогнозирование </a:t>
            </a:r>
            <a:r>
              <a:rPr lang="ru-RU" dirty="0" smtClean="0"/>
              <a:t>– детям предлагаются ситуации, в которых необходимо спрогнозировать свои действия. Используется метод проблемной ситуации «Прежде чем что – то делать, подумай: кто ты – мальчик или девочка? Как необходимо вести себя мальчику (девочке), чтобы не случилось неприятностей?»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Гендерное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воспитание дошкольников через Детскую художественную литературу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Детская художественная литература является одним из главных средств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гендерного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воспитания дошкольников. Как известно, художественный образ воздействует на маленького ребёнка гораздо сильнее, чем скучные объяснения взрослого. А.В. Запорожец писал о том, что дошкольник, воспринимая художественный образ литературного произведения, становится на позицию героя, мысленно ему содействует, радуется ему успехам и огорчается из-за его неудач. При отборе художественных произведений для использования в организации воспитательного процесса с учётом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гендерного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подхода воспитатели должны учитывать следующие требования: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доступность произведения возрасту,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эмоциональная привлекательность произведения,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динамичность сюжета,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эмоциональное и образное описание героев,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наличие эпизодов, которые дети могут перенести в игру.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     Восприятие художественного рассказа, сказки, ярких образных описаний взаимоотношений персонажей, их действий в различных ситуациях, влияние положительных и отрицательных поступков литературных героев на эмоциональное отношение к ним дошкольников имеет большое воспитательное значение.</a:t>
            </a: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388" y="549275"/>
            <a:ext cx="8785225" cy="2522535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Психологи доказали, что к 2 годам ребенок начинает понимать, кто он - девочка или мальчик, а с 4 до 7 лет дети уже осознают, что девочки становятся женщинами, а мальчики - мужчинами, что принадлежность к полу сохраняется независимо от возникающих ситуаций или желаний ребенка.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14686"/>
            <a:ext cx="42855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8959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Сказки </a:t>
            </a:r>
            <a:r>
              <a:rPr lang="ru-RU" dirty="0" smtClean="0"/>
              <a:t>– сильное средство воспитания любви к ближнему. В них отражены не только требования народной морали, но ещё даны образцы нравственного поведения. Доступны и близки детям старшего возраста русские народные сказки: «Крошечка – </a:t>
            </a:r>
            <a:r>
              <a:rPr lang="ru-RU" dirty="0" err="1" smtClean="0"/>
              <a:t>Хаврошечка</a:t>
            </a:r>
            <a:r>
              <a:rPr lang="ru-RU" dirty="0" smtClean="0"/>
              <a:t>», «</a:t>
            </a:r>
            <a:r>
              <a:rPr lang="ru-RU" dirty="0" err="1" smtClean="0"/>
              <a:t>Морозко</a:t>
            </a:r>
            <a:r>
              <a:rPr lang="ru-RU" dirty="0" smtClean="0"/>
              <a:t>», Рукодельница и Ленивица», «Сестрица </a:t>
            </a:r>
            <a:r>
              <a:rPr lang="ru-RU" dirty="0" err="1" smtClean="0"/>
              <a:t>Алёнушка</a:t>
            </a:r>
            <a:r>
              <a:rPr lang="ru-RU" dirty="0" smtClean="0"/>
              <a:t> и братец Иванушка», « Иван – царевич», «Царевна – лягушка», «Кощей бессмертный», «</a:t>
            </a:r>
            <a:r>
              <a:rPr lang="ru-RU" dirty="0" err="1" smtClean="0"/>
              <a:t>Финист</a:t>
            </a:r>
            <a:r>
              <a:rPr lang="ru-RU" dirty="0" smtClean="0"/>
              <a:t> – ясный сокол», «Каша из топора», «Илья Муромец» и д.р.</a:t>
            </a:r>
            <a:br>
              <a:rPr lang="ru-RU" dirty="0" smtClean="0"/>
            </a:br>
            <a:r>
              <a:rPr lang="ru-RU" dirty="0" smtClean="0"/>
              <a:t>Мальчиков и девочек сказки учат послушанию, любви к земле родной, народу, почитать родителей, быть добрым, справедливым.</a:t>
            </a:r>
            <a:br>
              <a:rPr lang="ru-RU" dirty="0" smtClean="0"/>
            </a:br>
            <a:r>
              <a:rPr lang="ru-RU" b="1" dirty="0" smtClean="0"/>
              <a:t>Пословицы и поговорки </a:t>
            </a:r>
            <a:r>
              <a:rPr lang="ru-RU" dirty="0" smtClean="0"/>
              <a:t>– это своеобразный моральный кодекс, свод правил поведения. Используются в течение всего дня (картотека). Например: «Вся семья вместе, так и душа на месте», «Сын мой, а ум у него свой», «Хорошему хозяину и день мал», «Коса – девичья краса», «Без смелости, не возьмёшь крепости», «На смелого собака лает, а трусливого кусает» и д.р.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Развивающая предметно-пространственная среда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Одно из самых важных и главных условий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гендерного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поведения дошкольников, выражение ребенком мужского или женского образа – это развивающая предметно-пространственная среда. Для мальчиков  нужно подобрать  различные конструкторы, технические игрушки, подготовить атрибуты к сюжетно-ролевым играм: «Военные», «Моряки», «Космонавты», «Спасатели», «Пожарные», «Служба 911», «Богатыри».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Для девочек нужно оборудовать кукольный уголок, расположить предметы домашнего обихода, кукол, наряды (юбки, косынки, фартуки, шляпки). Можно поместить больших мягких кукол мальчика и девочку, сшитых руками мам. Изготовляются атрибуты к сюжетно-ролевым играм: «Салон красоты», «Супермаркет», «Скорая помощь», «Дочки-матери», «Ателье».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В книжном уголке предлагается сделать подборку книг, иллюстраций, фотографий по темам: «Моя семья», «Все работы хороши — выбирай на вкус», «Мальчики и девочки вместе».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001156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	      Элементами развивающей среды выступают: мини-среды мужского и женского труда, где представлено оборудование, необходимое для формирования мужских и женских умений (мастерские с наборами простых инструментов, гараж с машинами, фрагменты кухонного блока и ванной комнаты, столы для разделки продуктов и приготовления пищи, доски для глажения кукольного белья, салфеток и т.п., тазики для стирки белья, шкафы с посудой и др.); куклы-мальчики, куклы-девочки со всеми необходимыми атрибутами и аксессуарами для выполнения различных социальных ролей (кукла-мать, кукла-хозяйка, кукла-леди, кукла-мастер и др.); уголок красоты, где ребенок может навести порядок во внешнем виде. Мини-среда светского этикета - «театр», «званый обед», «концерт», «прием гостей» и т.п., где сосредоточены костюмы, шляпки, «бабочки», галстуки, цветы, книги и др., дает возможность ребенку самостоятельно проигрывать ситуации, требующие выполнения правил хорошего тона, этикета и т.п. </a:t>
            </a:r>
          </a:p>
          <a:p>
            <a:pPr>
              <a:buNone/>
            </a:pPr>
            <a:endParaRPr lang="ru-RU" sz="2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72560" cy="22145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      Создание развивающей предметно-пространственной среды с учетом интересов, потребностей детей – необходимое условие </a:t>
            </a:r>
            <a:r>
              <a:rPr lang="ru-RU" sz="2300" dirty="0" err="1" smtClean="0">
                <a:solidFill>
                  <a:schemeClr val="accent2">
                    <a:lumMod val="50000"/>
                  </a:schemeClr>
                </a:solidFill>
              </a:rPr>
              <a:t>гендерного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 воспитания дошкольников. Можно создать для девочек уголок кулинарии, рукоделия ( уголок «маленьких хозяюшек»), зону для сюжетно- ролевых игр («Дочки- матери», «Магазин», «Поликлиника», «Школа»), для мальчиков- уголок ручного труда, настольных игр , спортивных игр, строительный материал для постройки парохода, ракеты, машины.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://education.simcat.ru/dou211/img/1330430553_8_marta_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2857500" cy="3810000"/>
          </a:xfrm>
          <a:prstGeom prst="rect">
            <a:avLst/>
          </a:prstGeom>
          <a:noFill/>
        </p:spPr>
      </p:pic>
      <p:pic>
        <p:nvPicPr>
          <p:cNvPr id="28678" name="Picture 6" descr="http://lmam.ucoz.ru/_ph/1/2/314751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86058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img3.proshkolu.ru/content/media/pic/std/1000000/740000/739125-903235564c5abb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8205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http://www.maaam.ru/images/SANY352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1" name="Picture 3" descr="D:\Documents and Settings\Administrator\Рабочий стол\SANY3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858795" cy="364333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4000504"/>
            <a:ext cx="3071834" cy="428628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Зона уединения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http://www.maaam.ru/images/SANY352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http://aimano.ru/images/katalog/Shi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96802"/>
            <a:ext cx="4881597" cy="3661198"/>
          </a:xfrm>
          <a:prstGeom prst="rect">
            <a:avLst/>
          </a:prstGeom>
          <a:noFill/>
        </p:spPr>
      </p:pic>
      <p:pic>
        <p:nvPicPr>
          <p:cNvPr id="54275" name="Picture 3" descr="D:\Documents and Settings\Administrator\Рабочий стол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500594" cy="2657831"/>
          </a:xfrm>
          <a:prstGeom prst="rect">
            <a:avLst/>
          </a:prstGeom>
          <a:noFill/>
        </p:spPr>
      </p:pic>
      <p:pic>
        <p:nvPicPr>
          <p:cNvPr id="54276" name="Picture 4" descr="D:\Documents and Settings\Administrator\Рабочий стол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89"/>
            <a:ext cx="3929090" cy="2619393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7358114" cy="500066"/>
          </a:xfrm>
        </p:spPr>
        <p:txBody>
          <a:bodyPr>
            <a:normAutofit/>
          </a:bodyPr>
          <a:lstStyle/>
          <a:p>
            <a:pPr algn="ctr"/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Мобильные ширмы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Взаимодействие ДОУ с семьей по </a:t>
            </a:r>
            <a:r>
              <a:rPr lang="ru-RU" sz="27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гендерному</a:t>
            </a:r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воспитанию дошкольников</a:t>
            </a:r>
            <a:b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7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5857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Семья представляет собой многогранную систему, в которой существуют не только взаимодействие и взаимоотношение в диаде «родители - ребенок», но и взаимопроникновение мира взрослых и детей (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Л.В.Загик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Т.А.Маркова, В.А.Петровский). В этом отношении ценно и то, что семья, как правило, состоит из представителей различных возрастных, половых, профессиональных подсистем (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А.Г.Харчев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Психологи отмечают, что семейная атмосфера способствует развитию у ребенка богатой эмоциональной жизни (сопереживание, сочувствие,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сорадости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соогорчения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), что представляется важным для становления положительного, «теплого» образа семьи (А.В.Запорожец,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М.И.Лисина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Семья своими ценностными ориентациями, особенностями межличностных отношений, всем укладом и стилем жизни прямо или косвенно, в большей или меньшей степени готовит ребенка к его будущей семейной жизни. Но общими усилиями семьи и детского сада можно повлиять на становление положительного образа семьи у детей дошкольного возраста. Линии этого влияния таковы: формирование у детей полноценных, эмоционально окрашенных представлений о семье; введение ребенка в азы семейной экономики; осуществление педагогически грамотного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гендерного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воспитания детей.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Семья - «первый во временном аспекте и наиболее близкий к ребенку воспитатель». Поэтому вклад родителей в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гендерное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воспитание детей существенно зависит от общей атмосферы в семье, системы отношений взрослых членов семьи друг к другу и к ребенку.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Наиболее успешно происходит становление личности детей, их мужских и женских черт в полной, гармоничной семье, где царят взаимное уважение, взаимопонимание, взаимопомощь. Осложнения в формировании мужественности и женственности может быть в неполных семьях. Когда мальчики воспитываются без отца, они могут усвоить женский тип поведения или, наоборот, у них может сформироваться грубое, жесткое, агрессивное поведение. Известно, что профессиональная деятельность педагога может быть по настоящему результативной лишь, когда родители становятся активными помощниками и единомышленниками.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Воспитание базируется на положительных примерах поведения взрослых. Педагогам дошкольного учреждения необходимо это учитывать самим и пристальное вынимание уделять работе с родителями. По некоторым вопросам необходимо достичь понимания: например, нельзя требовать от девочки ласки, внимания к членам семьи, если мать груба, постоянно кричит на мужа. Так и сын,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отец, которого устраняется от домашних обязанностей и воспитания детей, груб по отношению к жене и окружающим. 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Взаимодействие ДОУ с семьей по </a:t>
            </a:r>
            <a:r>
              <a:rPr lang="ru-RU" sz="27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гендерному</a:t>
            </a:r>
            <a: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воспитанию дошкольников</a:t>
            </a:r>
            <a:br>
              <a:rPr lang="ru-RU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7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	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Несогласованность требований, предъявляемых в детском саду и дома, вызывает у ребенка чувство растерянности, обиды или даже агрессии.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	Поэтому важно  заинтересовать родителей перспективами нового направления развития детей, вовлечь их в жизнь детского сада, сделать союзниками в своей работе. 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Родителей надо постоянно держать в курсе событий, знакомить с работой детского сада на открытых занятиях и мероприятиях, оформлять информацию в «Уголке для родителей», организовывать выставки детских работ. Для наибольшей эффективности этой работы педагог должен решать следующие задачи взаимодействия дошкольного образовательного учреждения с семьёй: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     1. Установление обратной связи с родителями и согласование действий</a:t>
            </a:r>
            <a:b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семьи и дошкольного учреждения.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     2. Ознакомление родителей с вопросами воспитания детей с учётом их пола.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     3. Повышение уровня педагогической культуры родителей.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     4. Помощь родителям в воспитании детей с учётом их пола.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     5. Обмен опытом между родителями.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sz="3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3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/>
              <a:t>           </a:t>
            </a:r>
            <a:r>
              <a:rPr lang="ru-RU" sz="3600" b="1" dirty="0" smtClean="0">
                <a:solidFill>
                  <a:srgbClr val="002060"/>
                </a:solidFill>
              </a:rPr>
              <a:t>Воспитание детей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народная                                  современная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4321175" cy="51847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dirty="0" smtClean="0"/>
              <a:t>		</a:t>
            </a:r>
            <a:r>
              <a:rPr lang="ru-RU" sz="2000" dirty="0" smtClean="0"/>
              <a:t>Девочки большую часть времени проводили с матерью или няней, а воспитанием мальчиков с 3 лет руководил отец или гувернер. Дети постоянно видели своих родителей, общались с ними, и в результате у них формировались стереотипы поведения, характерные для мужчин и женщин.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84313"/>
            <a:ext cx="4249737" cy="51133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		</a:t>
            </a:r>
            <a:r>
              <a:rPr lang="ru-RU" sz="2000" smtClean="0"/>
              <a:t>Девочек, и мальчиков чаще всего воспитывают женщины: дома - мама или бабушка, а в детском саду - женщины-воспитатели.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797425"/>
            <a:ext cx="13366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789363"/>
            <a:ext cx="25209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1" y="2967335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Разрушение традиционных стереотипов поведения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женского                мужского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038600" cy="46085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Курение и сквернословие;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Лидирующие положения среди мужчин;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Стираются границы между "женскими" и "мужскими" профессиями. 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060575"/>
            <a:ext cx="4038600" cy="4537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dirty="0" smtClean="0"/>
              <a:t>Утрачивают способность играть правильную роль в браке;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dirty="0" smtClean="0"/>
              <a:t>Из "добытчиков" они постепенно превращаются в "потребителей»;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dirty="0" smtClean="0"/>
              <a:t>  Все обязанности по воспитанию детей они перекладывают на женские плечи.</a:t>
            </a:r>
          </a:p>
        </p:txBody>
      </p:sp>
      <p:pic>
        <p:nvPicPr>
          <p:cNvPr id="9221" name="popup_img" descr="1322603111%5F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652963"/>
            <a:ext cx="1381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503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3425" y="4797425"/>
            <a:ext cx="2060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Если в дошкольные годы не заложить у девочек – мягкость, нежность, аккуратность, стремление к красоте, а у мальчиков – смелость, твердость, выносливость, решительность, рыцарское отношение к представительницам противоположного пола, т. е. не развить предпосылки женственности и мужественности, то это может привести к тому, что став взрослыми мужчинами и женщинами, они будут плохо справляться со своими семейными, общественными и социальными ролями.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085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2060"/>
                </a:solidFill>
              </a:rPr>
              <a:t>Наши проблемы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	Девочки лишены скромности, нежности, терпения, не умеют мирно разрешать конфликтные ситуации. 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	Мальчики же, наоборот, не умеют постоять за себя, слабы физически, лишены выносливости и эмоциональной устойчивости, у них отсутствует культура поведения по отношению к девочкам. 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38893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69325" cy="58324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		Содержание игр детей так же вызывает тревогу: дети демонстрируют модели поведения, не соответствующие полу ребенка, не умеют договариваться в игре, распределять роли.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		В процессе трудовой деятельности дети не умеют самостоятельно распределять обязанности с учетом пола партнера.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		</a:t>
            </a:r>
            <a:r>
              <a:rPr lang="ru-RU" sz="2800" b="1" dirty="0" smtClean="0"/>
              <a:t>Мальчика и девочку нельзя воспитывать и обучать одинаково. Они по-разному воспринимают мир, по-разному смотрят и видят, слушают и слышат, по-разному говорят и молчат, чувствуют и переживают.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2060"/>
                </a:solidFill>
              </a:rPr>
              <a:t>Психологические отличия</a:t>
            </a:r>
            <a:r>
              <a:rPr lang="ru-RU" sz="4000" b="1" smtClean="0">
                <a:solidFill>
                  <a:srgbClr val="002060"/>
                </a:solidFill>
              </a:rPr>
              <a:t> </a:t>
            </a:r>
            <a:br>
              <a:rPr lang="ru-RU" sz="4000" b="1" smtClean="0">
                <a:solidFill>
                  <a:srgbClr val="002060"/>
                </a:solidFill>
              </a:rPr>
            </a:br>
            <a:r>
              <a:rPr lang="ru-RU" sz="2400" b="1" i="1" smtClean="0">
                <a:solidFill>
                  <a:srgbClr val="002060"/>
                </a:solidFill>
              </a:rPr>
              <a:t>девочек                     мальчиков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038600" cy="4238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Девочки более послушны.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Девочки более работоспособны.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Девочки большую часть информации воспринимают на слух.</a:t>
            </a:r>
            <a:endParaRPr lang="ru-RU" sz="2400" b="1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57338"/>
            <a:ext cx="4038600" cy="43100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Мальчики больше хотят отличиться.</a:t>
            </a:r>
            <a:endParaRPr lang="ru-RU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Мальчики более изобретательны.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Мальчики занимают больше места</a:t>
            </a:r>
            <a:endParaRPr lang="ru-RU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Мальчики большую часть информации воспринимают зрением.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652963"/>
            <a:ext cx="184467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51656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Чем мальчики отличаются от девочек</a:t>
            </a:r>
          </a:p>
        </p:txBody>
      </p:sp>
      <p:sp>
        <p:nvSpPr>
          <p:cNvPr id="16387" name="Текст 5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4318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Мальчики </a:t>
            </a:r>
          </a:p>
        </p:txBody>
      </p:sp>
      <p:sp>
        <p:nvSpPr>
          <p:cNvPr id="16388" name="Содержимое 6"/>
          <p:cNvSpPr>
            <a:spLocks noGrp="1"/>
          </p:cNvSpPr>
          <p:nvPr>
            <p:ph sz="half" idx="2"/>
          </p:nvPr>
        </p:nvSpPr>
        <p:spPr>
          <a:xfrm>
            <a:off x="179388" y="1773238"/>
            <a:ext cx="4318000" cy="4895850"/>
          </a:xfrm>
        </p:spPr>
        <p:txBody>
          <a:bodyPr/>
          <a:lstStyle/>
          <a:p>
            <a:pPr algn="just"/>
            <a:r>
              <a:rPr lang="ru-RU" smtClean="0"/>
              <a:t>Одеваясь, мальчики сначала наденут верх, потом низ;</a:t>
            </a:r>
          </a:p>
          <a:p>
            <a:pPr algn="just"/>
            <a:r>
              <a:rPr lang="ru-RU" smtClean="0"/>
              <a:t>Мальчики снимают футболку, ухватив её на спине рукой и перетянув через голову; </a:t>
            </a:r>
          </a:p>
          <a:p>
            <a:pPr algn="just"/>
            <a:r>
              <a:rPr lang="ru-RU" smtClean="0"/>
              <a:t>Зевая, мальчики прикрывают рот кулаком;</a:t>
            </a:r>
          </a:p>
          <a:p>
            <a:pPr algn="just"/>
            <a:r>
              <a:rPr lang="ru-RU" smtClean="0"/>
              <a:t>Оборачиваясь на зов мальчики, поворачивают корпус, потому что шея у них не такая гибкая;</a:t>
            </a:r>
          </a:p>
          <a:p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endParaRPr lang="ru-RU" smtClean="0"/>
          </a:p>
        </p:txBody>
      </p:sp>
      <p:sp>
        <p:nvSpPr>
          <p:cNvPr id="16389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504825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Девочки </a:t>
            </a:r>
          </a:p>
        </p:txBody>
      </p:sp>
      <p:sp>
        <p:nvSpPr>
          <p:cNvPr id="16390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773238"/>
            <a:ext cx="4319588" cy="5084762"/>
          </a:xfrm>
        </p:spPr>
        <p:txBody>
          <a:bodyPr/>
          <a:lstStyle/>
          <a:p>
            <a:pPr algn="just"/>
            <a:r>
              <a:rPr lang="ru-RU" dirty="0" smtClean="0"/>
              <a:t>Девочки, обычно наоборот, сначала наденут низ, потом верх;</a:t>
            </a:r>
          </a:p>
          <a:p>
            <a:pPr algn="just"/>
            <a:r>
              <a:rPr lang="ru-RU" dirty="0" smtClean="0"/>
              <a:t>Девочки раздеваясь, снимают блузку двумя, руками потянув наверх;</a:t>
            </a:r>
          </a:p>
          <a:p>
            <a:pPr algn="just">
              <a:buFont typeface="Wingdings" pitchFamily="2" charset="2"/>
              <a:buNone/>
            </a:pPr>
            <a:endParaRPr lang="ru-RU" dirty="0" smtClean="0"/>
          </a:p>
          <a:p>
            <a:pPr algn="just"/>
            <a:r>
              <a:rPr lang="ru-RU" dirty="0" smtClean="0"/>
              <a:t>Девочки – ладонью;</a:t>
            </a:r>
          </a:p>
          <a:p>
            <a:pPr algn="just">
              <a:buFont typeface="Wingdings" pitchFamily="2" charset="2"/>
              <a:buNone/>
            </a:pPr>
            <a:endParaRPr lang="ru-RU" dirty="0" smtClean="0"/>
          </a:p>
          <a:p>
            <a:pPr algn="just"/>
            <a:r>
              <a:rPr lang="ru-RU" dirty="0" smtClean="0"/>
              <a:t>Девочки поворачивают только голову;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2295</Words>
  <PresentationFormat>Экран (4:3)</PresentationFormat>
  <Paragraphs>146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Слайд 2</vt:lpstr>
      <vt:lpstr>           Воспитание детей  народная                                  современная</vt:lpstr>
      <vt:lpstr>Разрушение традиционных стереотипов поведения  женского                мужского</vt:lpstr>
      <vt:lpstr>Слайд 5</vt:lpstr>
      <vt:lpstr>Наши проблемы</vt:lpstr>
      <vt:lpstr>Слайд 7</vt:lpstr>
      <vt:lpstr>Психологические отличия  девочек                     мальчиков</vt:lpstr>
      <vt:lpstr>Чем мальчики отличаются от девочек</vt:lpstr>
      <vt:lpstr>Слайд 10</vt:lpstr>
      <vt:lpstr>Слайд 11</vt:lpstr>
      <vt:lpstr>Слайд 12</vt:lpstr>
      <vt:lpstr>формы организации воспитательного процесса с учётом методов гендерного подхода</vt:lpstr>
      <vt:lpstr>совместное выполнение мальчиками и девочками трудовых поручений  </vt:lpstr>
      <vt:lpstr>Слайд 15</vt:lpstr>
      <vt:lpstr>Гендерное воспитание дошкольников через Игровую деятельность</vt:lpstr>
      <vt:lpstr>Слайд 17</vt:lpstr>
      <vt:lpstr>Слайд 18</vt:lpstr>
      <vt:lpstr>Гендерное воспитание дошкольников через Детскую художественную литературу</vt:lpstr>
      <vt:lpstr>Слайд 20</vt:lpstr>
      <vt:lpstr>Развивающая предметно-пространственная среда</vt:lpstr>
      <vt:lpstr>Слайд 22</vt:lpstr>
      <vt:lpstr>Слайд 23</vt:lpstr>
      <vt:lpstr>Слайд 24</vt:lpstr>
      <vt:lpstr>Зона уединения</vt:lpstr>
      <vt:lpstr>Мобильные ширмы</vt:lpstr>
      <vt:lpstr>Взаимодействие ДОУ с семьей по гендерному воспитанию дошкольников </vt:lpstr>
      <vt:lpstr>  Взаимодействие ДОУ с семьей по гендерному воспитанию дошкольников 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Педкабинет</cp:lastModifiedBy>
  <cp:revision>91</cp:revision>
  <dcterms:modified xsi:type="dcterms:W3CDTF">2014-04-07T10:36:21Z</dcterms:modified>
</cp:coreProperties>
</file>